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3E4"/>
    <a:srgbClr val="E0E4E6"/>
    <a:srgbClr val="DDE1E9"/>
    <a:srgbClr val="E1E3E5"/>
    <a:srgbClr val="DFE8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C57D45-27CC-4363-BB2F-D9D149378799}" type="doc">
      <dgm:prSet loTypeId="urn:microsoft.com/office/officeart/2018/2/layout/IconLabelList" loCatId="icon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7B91961-3882-49B6-A7DA-67CA18863E0E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Ik kan na deze les het verschil tussen een ontwikkelingsachterstand en een ontwikkelingsstoornis benoemen</a:t>
          </a:r>
          <a:endParaRPr lang="en-US" dirty="0"/>
        </a:p>
      </dgm:t>
    </dgm:pt>
    <dgm:pt modelId="{613631B2-2646-4B36-9F23-3CEF39770742}" type="parTrans" cxnId="{AA9EF04B-F2D9-4EAF-BABA-EFA88A0C0A16}">
      <dgm:prSet/>
      <dgm:spPr/>
      <dgm:t>
        <a:bodyPr/>
        <a:lstStyle/>
        <a:p>
          <a:endParaRPr lang="en-US"/>
        </a:p>
      </dgm:t>
    </dgm:pt>
    <dgm:pt modelId="{8B7BB4F6-35FE-4FC5-B988-F3E44ABFE819}" type="sibTrans" cxnId="{AA9EF04B-F2D9-4EAF-BABA-EFA88A0C0A16}">
      <dgm:prSet/>
      <dgm:spPr/>
      <dgm:t>
        <a:bodyPr/>
        <a:lstStyle/>
        <a:p>
          <a:endParaRPr lang="en-US"/>
        </a:p>
      </dgm:t>
    </dgm:pt>
    <dgm:pt modelId="{1F500699-BCE0-415F-A68C-BE31A1E334D7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Ik kan na deze les drie verschillende soorten stoornissen benoemen</a:t>
          </a:r>
          <a:endParaRPr lang="en-US"/>
        </a:p>
      </dgm:t>
    </dgm:pt>
    <dgm:pt modelId="{5DED07B7-50E7-4CC3-951B-DF149099776F}" type="parTrans" cxnId="{94003AE1-AF99-4FC0-824F-3DE2D98EA625}">
      <dgm:prSet/>
      <dgm:spPr/>
      <dgm:t>
        <a:bodyPr/>
        <a:lstStyle/>
        <a:p>
          <a:endParaRPr lang="en-US"/>
        </a:p>
      </dgm:t>
    </dgm:pt>
    <dgm:pt modelId="{060FC57C-148D-4BBA-9320-10D97E27AAB0}" type="sibTrans" cxnId="{94003AE1-AF99-4FC0-824F-3DE2D98EA625}">
      <dgm:prSet/>
      <dgm:spPr/>
      <dgm:t>
        <a:bodyPr/>
        <a:lstStyle/>
        <a:p>
          <a:endParaRPr lang="en-US"/>
        </a:p>
      </dgm:t>
    </dgm:pt>
    <dgm:pt modelId="{8060F7A6-14E5-46D9-89E5-273484774238}" type="pres">
      <dgm:prSet presAssocID="{F0C57D45-27CC-4363-BB2F-D9D149378799}" presName="root" presStyleCnt="0">
        <dgm:presLayoutVars>
          <dgm:dir/>
          <dgm:resizeHandles val="exact"/>
        </dgm:presLayoutVars>
      </dgm:prSet>
      <dgm:spPr/>
    </dgm:pt>
    <dgm:pt modelId="{4CA1D8C1-65BF-4B34-B66D-63E67519AA61}" type="pres">
      <dgm:prSet presAssocID="{47B91961-3882-49B6-A7DA-67CA18863E0E}" presName="compNode" presStyleCnt="0"/>
      <dgm:spPr/>
    </dgm:pt>
    <dgm:pt modelId="{28FA662C-D678-443A-AC7A-72905E8E3B4E}" type="pres">
      <dgm:prSet presAssocID="{47B91961-3882-49B6-A7DA-67CA18863E0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oos"/>
        </a:ext>
      </dgm:extLst>
    </dgm:pt>
    <dgm:pt modelId="{6DD3EB4F-4292-4FED-997E-2534B0E25507}" type="pres">
      <dgm:prSet presAssocID="{47B91961-3882-49B6-A7DA-67CA18863E0E}" presName="spaceRect" presStyleCnt="0"/>
      <dgm:spPr/>
    </dgm:pt>
    <dgm:pt modelId="{E61E4CBB-AADF-423B-B3E3-008DFE86799C}" type="pres">
      <dgm:prSet presAssocID="{47B91961-3882-49B6-A7DA-67CA18863E0E}" presName="textRect" presStyleLbl="revTx" presStyleIdx="0" presStyleCnt="2">
        <dgm:presLayoutVars>
          <dgm:chMax val="1"/>
          <dgm:chPref val="1"/>
        </dgm:presLayoutVars>
      </dgm:prSet>
      <dgm:spPr/>
    </dgm:pt>
    <dgm:pt modelId="{C27A6A04-6408-4934-9D6B-3722F5CDE3D1}" type="pres">
      <dgm:prSet presAssocID="{8B7BB4F6-35FE-4FC5-B988-F3E44ABFE819}" presName="sibTrans" presStyleCnt="0"/>
      <dgm:spPr/>
    </dgm:pt>
    <dgm:pt modelId="{A13B687E-637C-4269-8140-C6B62E6EC764}" type="pres">
      <dgm:prSet presAssocID="{1F500699-BCE0-415F-A68C-BE31A1E334D7}" presName="compNode" presStyleCnt="0"/>
      <dgm:spPr/>
    </dgm:pt>
    <dgm:pt modelId="{F20BBE57-6D1A-441F-BAAB-38BF649BD400}" type="pres">
      <dgm:prSet presAssocID="{1F500699-BCE0-415F-A68C-BE31A1E334D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Venn-diagram"/>
        </a:ext>
      </dgm:extLst>
    </dgm:pt>
    <dgm:pt modelId="{18D6104D-3C11-4935-B1D0-174FFB117329}" type="pres">
      <dgm:prSet presAssocID="{1F500699-BCE0-415F-A68C-BE31A1E334D7}" presName="spaceRect" presStyleCnt="0"/>
      <dgm:spPr/>
    </dgm:pt>
    <dgm:pt modelId="{6694A80D-AE56-4781-8186-48976A7E8F84}" type="pres">
      <dgm:prSet presAssocID="{1F500699-BCE0-415F-A68C-BE31A1E334D7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80154022-5BF2-4736-A8EB-D704CA702455}" type="presOf" srcId="{47B91961-3882-49B6-A7DA-67CA18863E0E}" destId="{E61E4CBB-AADF-423B-B3E3-008DFE86799C}" srcOrd="0" destOrd="0" presId="urn:microsoft.com/office/officeart/2018/2/layout/IconLabelList"/>
    <dgm:cxn modelId="{AA9EF04B-F2D9-4EAF-BABA-EFA88A0C0A16}" srcId="{F0C57D45-27CC-4363-BB2F-D9D149378799}" destId="{47B91961-3882-49B6-A7DA-67CA18863E0E}" srcOrd="0" destOrd="0" parTransId="{613631B2-2646-4B36-9F23-3CEF39770742}" sibTransId="{8B7BB4F6-35FE-4FC5-B988-F3E44ABFE819}"/>
    <dgm:cxn modelId="{B0E66176-D18E-40DF-BE09-2FF9D0979174}" type="presOf" srcId="{1F500699-BCE0-415F-A68C-BE31A1E334D7}" destId="{6694A80D-AE56-4781-8186-48976A7E8F84}" srcOrd="0" destOrd="0" presId="urn:microsoft.com/office/officeart/2018/2/layout/IconLabelList"/>
    <dgm:cxn modelId="{DC102DD0-52C3-490A-9EE3-46339B04B597}" type="presOf" srcId="{F0C57D45-27CC-4363-BB2F-D9D149378799}" destId="{8060F7A6-14E5-46D9-89E5-273484774238}" srcOrd="0" destOrd="0" presId="urn:microsoft.com/office/officeart/2018/2/layout/IconLabelList"/>
    <dgm:cxn modelId="{94003AE1-AF99-4FC0-824F-3DE2D98EA625}" srcId="{F0C57D45-27CC-4363-BB2F-D9D149378799}" destId="{1F500699-BCE0-415F-A68C-BE31A1E334D7}" srcOrd="1" destOrd="0" parTransId="{5DED07B7-50E7-4CC3-951B-DF149099776F}" sibTransId="{060FC57C-148D-4BBA-9320-10D97E27AAB0}"/>
    <dgm:cxn modelId="{EA5F5441-B282-4D9B-93A9-E9E00EDA360F}" type="presParOf" srcId="{8060F7A6-14E5-46D9-89E5-273484774238}" destId="{4CA1D8C1-65BF-4B34-B66D-63E67519AA61}" srcOrd="0" destOrd="0" presId="urn:microsoft.com/office/officeart/2018/2/layout/IconLabelList"/>
    <dgm:cxn modelId="{32BEF632-0590-4E9B-A2E8-4E7BFAC3AA71}" type="presParOf" srcId="{4CA1D8C1-65BF-4B34-B66D-63E67519AA61}" destId="{28FA662C-D678-443A-AC7A-72905E8E3B4E}" srcOrd="0" destOrd="0" presId="urn:microsoft.com/office/officeart/2018/2/layout/IconLabelList"/>
    <dgm:cxn modelId="{AED06FE0-A205-47BD-9711-00F39D74715B}" type="presParOf" srcId="{4CA1D8C1-65BF-4B34-B66D-63E67519AA61}" destId="{6DD3EB4F-4292-4FED-997E-2534B0E25507}" srcOrd="1" destOrd="0" presId="urn:microsoft.com/office/officeart/2018/2/layout/IconLabelList"/>
    <dgm:cxn modelId="{07E8FCED-7058-4CF8-8DA8-A908F8178B15}" type="presParOf" srcId="{4CA1D8C1-65BF-4B34-B66D-63E67519AA61}" destId="{E61E4CBB-AADF-423B-B3E3-008DFE86799C}" srcOrd="2" destOrd="0" presId="urn:microsoft.com/office/officeart/2018/2/layout/IconLabelList"/>
    <dgm:cxn modelId="{77EEEF6D-CC0F-491F-8CF3-FA1984792E08}" type="presParOf" srcId="{8060F7A6-14E5-46D9-89E5-273484774238}" destId="{C27A6A04-6408-4934-9D6B-3722F5CDE3D1}" srcOrd="1" destOrd="0" presId="urn:microsoft.com/office/officeart/2018/2/layout/IconLabelList"/>
    <dgm:cxn modelId="{5A4484FB-20D0-48B5-A064-3F48B23BFC90}" type="presParOf" srcId="{8060F7A6-14E5-46D9-89E5-273484774238}" destId="{A13B687E-637C-4269-8140-C6B62E6EC764}" srcOrd="2" destOrd="0" presId="urn:microsoft.com/office/officeart/2018/2/layout/IconLabelList"/>
    <dgm:cxn modelId="{3DA6B378-0B1F-4390-A25E-2D2C683295C7}" type="presParOf" srcId="{A13B687E-637C-4269-8140-C6B62E6EC764}" destId="{F20BBE57-6D1A-441F-BAAB-38BF649BD400}" srcOrd="0" destOrd="0" presId="urn:microsoft.com/office/officeart/2018/2/layout/IconLabelList"/>
    <dgm:cxn modelId="{BDFAAAC6-C61B-4025-9BBF-250521D78120}" type="presParOf" srcId="{A13B687E-637C-4269-8140-C6B62E6EC764}" destId="{18D6104D-3C11-4935-B1D0-174FFB117329}" srcOrd="1" destOrd="0" presId="urn:microsoft.com/office/officeart/2018/2/layout/IconLabelList"/>
    <dgm:cxn modelId="{DAF3E23C-54DE-4A88-A148-76F078658FFF}" type="presParOf" srcId="{A13B687E-637C-4269-8140-C6B62E6EC764}" destId="{6694A80D-AE56-4781-8186-48976A7E8F84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2A4E9D-24D9-4612-8081-DEA6B39C7451}" type="doc">
      <dgm:prSet loTypeId="urn:microsoft.com/office/officeart/2018/2/layout/IconLabelList" loCatId="icon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3FCBBA0-76C0-4DD0-85AD-AC3E9471774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nl-NL" sz="2800" dirty="0"/>
            <a:t>Opdracht 3 Niet waar?</a:t>
          </a:r>
          <a:endParaRPr lang="en-US" sz="2800" dirty="0"/>
        </a:p>
      </dgm:t>
    </dgm:pt>
    <dgm:pt modelId="{EB2F2AF2-B908-45F1-A07C-45DEBA862D66}" type="parTrans" cxnId="{B0C6EC4E-7341-4813-98EA-0757EBB10F69}">
      <dgm:prSet/>
      <dgm:spPr/>
      <dgm:t>
        <a:bodyPr/>
        <a:lstStyle/>
        <a:p>
          <a:endParaRPr lang="en-US"/>
        </a:p>
      </dgm:t>
    </dgm:pt>
    <dgm:pt modelId="{4F8800AA-3736-4FF5-9AED-E6F968857D62}" type="sibTrans" cxnId="{B0C6EC4E-7341-4813-98EA-0757EBB10F69}">
      <dgm:prSet/>
      <dgm:spPr/>
      <dgm:t>
        <a:bodyPr/>
        <a:lstStyle/>
        <a:p>
          <a:endParaRPr lang="en-US"/>
        </a:p>
      </dgm:t>
    </dgm:pt>
    <dgm:pt modelId="{8B1597FE-CB39-445E-AE20-453C1F4131A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nl-NL" sz="2800" dirty="0"/>
            <a:t>Nabespreken </a:t>
          </a:r>
          <a:endParaRPr lang="en-US" sz="2800" dirty="0"/>
        </a:p>
      </dgm:t>
    </dgm:pt>
    <dgm:pt modelId="{A51C430C-962E-47E6-A9CE-67375A50AF20}" type="parTrans" cxnId="{AF89E6DA-DE91-4174-86DC-7171D5C5875A}">
      <dgm:prSet/>
      <dgm:spPr/>
      <dgm:t>
        <a:bodyPr/>
        <a:lstStyle/>
        <a:p>
          <a:endParaRPr lang="en-US"/>
        </a:p>
      </dgm:t>
    </dgm:pt>
    <dgm:pt modelId="{653230EA-433F-4B24-B0B2-7ADE8401EF2A}" type="sibTrans" cxnId="{AF89E6DA-DE91-4174-86DC-7171D5C5875A}">
      <dgm:prSet/>
      <dgm:spPr/>
      <dgm:t>
        <a:bodyPr/>
        <a:lstStyle/>
        <a:p>
          <a:endParaRPr lang="en-US"/>
        </a:p>
      </dgm:t>
    </dgm:pt>
    <dgm:pt modelId="{2A97E18B-B851-4BAF-956A-30E04174CD38}" type="pres">
      <dgm:prSet presAssocID="{BC2A4E9D-24D9-4612-8081-DEA6B39C7451}" presName="root" presStyleCnt="0">
        <dgm:presLayoutVars>
          <dgm:dir/>
          <dgm:resizeHandles val="exact"/>
        </dgm:presLayoutVars>
      </dgm:prSet>
      <dgm:spPr/>
    </dgm:pt>
    <dgm:pt modelId="{57D717CD-FF5F-4D4F-A969-638D223D5735}" type="pres">
      <dgm:prSet presAssocID="{03FCBBA0-76C0-4DD0-85AD-AC3E94717743}" presName="compNode" presStyleCnt="0"/>
      <dgm:spPr/>
    </dgm:pt>
    <dgm:pt modelId="{4C14AA0E-66F6-42C2-AC6D-FFE77C298743}" type="pres">
      <dgm:prSet presAssocID="{03FCBBA0-76C0-4DD0-85AD-AC3E9471774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6B83A064-9C25-4138-8EBD-BB2661581624}" type="pres">
      <dgm:prSet presAssocID="{03FCBBA0-76C0-4DD0-85AD-AC3E94717743}" presName="spaceRect" presStyleCnt="0"/>
      <dgm:spPr/>
    </dgm:pt>
    <dgm:pt modelId="{3D6D4683-42B6-4C7F-A06D-BBC36886D000}" type="pres">
      <dgm:prSet presAssocID="{03FCBBA0-76C0-4DD0-85AD-AC3E94717743}" presName="textRect" presStyleLbl="revTx" presStyleIdx="0" presStyleCnt="2">
        <dgm:presLayoutVars>
          <dgm:chMax val="1"/>
          <dgm:chPref val="1"/>
        </dgm:presLayoutVars>
      </dgm:prSet>
      <dgm:spPr/>
    </dgm:pt>
    <dgm:pt modelId="{A65DAB63-FD6C-48BC-BAF7-3451ABFB0A79}" type="pres">
      <dgm:prSet presAssocID="{4F8800AA-3736-4FF5-9AED-E6F968857D62}" presName="sibTrans" presStyleCnt="0"/>
      <dgm:spPr/>
    </dgm:pt>
    <dgm:pt modelId="{643BDFD0-CF6C-4A6F-B78C-FCEC089DB512}" type="pres">
      <dgm:prSet presAssocID="{8B1597FE-CB39-445E-AE20-453C1F4131AD}" presName="compNode" presStyleCnt="0"/>
      <dgm:spPr/>
    </dgm:pt>
    <dgm:pt modelId="{20453F40-636F-4BD5-9B39-4BA8DF83A9F6}" type="pres">
      <dgm:prSet presAssocID="{8B1597FE-CB39-445E-AE20-453C1F4131AD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lantbeoordeling"/>
        </a:ext>
      </dgm:extLst>
    </dgm:pt>
    <dgm:pt modelId="{3D1C9B43-750B-4875-85C0-4B85A05C1FB2}" type="pres">
      <dgm:prSet presAssocID="{8B1597FE-CB39-445E-AE20-453C1F4131AD}" presName="spaceRect" presStyleCnt="0"/>
      <dgm:spPr/>
    </dgm:pt>
    <dgm:pt modelId="{2CCF1FEF-A45B-4428-8E66-7C000135FDAD}" type="pres">
      <dgm:prSet presAssocID="{8B1597FE-CB39-445E-AE20-453C1F4131AD}" presName="textRect" presStyleLbl="revTx" presStyleIdx="1" presStyleCnt="2" custLinFactNeighborX="-485" custLinFactNeighborY="-1764">
        <dgm:presLayoutVars>
          <dgm:chMax val="1"/>
          <dgm:chPref val="1"/>
        </dgm:presLayoutVars>
      </dgm:prSet>
      <dgm:spPr/>
    </dgm:pt>
  </dgm:ptLst>
  <dgm:cxnLst>
    <dgm:cxn modelId="{300EBD04-39A9-4175-9939-975AF7736A55}" type="presOf" srcId="{8B1597FE-CB39-445E-AE20-453C1F4131AD}" destId="{2CCF1FEF-A45B-4428-8E66-7C000135FDAD}" srcOrd="0" destOrd="0" presId="urn:microsoft.com/office/officeart/2018/2/layout/IconLabelList"/>
    <dgm:cxn modelId="{0045B93D-43C3-4555-BB6B-EB7686447309}" type="presOf" srcId="{BC2A4E9D-24D9-4612-8081-DEA6B39C7451}" destId="{2A97E18B-B851-4BAF-956A-30E04174CD38}" srcOrd="0" destOrd="0" presId="urn:microsoft.com/office/officeart/2018/2/layout/IconLabelList"/>
    <dgm:cxn modelId="{B0C6EC4E-7341-4813-98EA-0757EBB10F69}" srcId="{BC2A4E9D-24D9-4612-8081-DEA6B39C7451}" destId="{03FCBBA0-76C0-4DD0-85AD-AC3E94717743}" srcOrd="0" destOrd="0" parTransId="{EB2F2AF2-B908-45F1-A07C-45DEBA862D66}" sibTransId="{4F8800AA-3736-4FF5-9AED-E6F968857D62}"/>
    <dgm:cxn modelId="{D596209D-1650-4CD2-A01B-33352A50D324}" type="presOf" srcId="{03FCBBA0-76C0-4DD0-85AD-AC3E94717743}" destId="{3D6D4683-42B6-4C7F-A06D-BBC36886D000}" srcOrd="0" destOrd="0" presId="urn:microsoft.com/office/officeart/2018/2/layout/IconLabelList"/>
    <dgm:cxn modelId="{AF89E6DA-DE91-4174-86DC-7171D5C5875A}" srcId="{BC2A4E9D-24D9-4612-8081-DEA6B39C7451}" destId="{8B1597FE-CB39-445E-AE20-453C1F4131AD}" srcOrd="1" destOrd="0" parTransId="{A51C430C-962E-47E6-A9CE-67375A50AF20}" sibTransId="{653230EA-433F-4B24-B0B2-7ADE8401EF2A}"/>
    <dgm:cxn modelId="{EDB196AA-4014-44C5-9585-B7B1747B4E5C}" type="presParOf" srcId="{2A97E18B-B851-4BAF-956A-30E04174CD38}" destId="{57D717CD-FF5F-4D4F-A969-638D223D5735}" srcOrd="0" destOrd="0" presId="urn:microsoft.com/office/officeart/2018/2/layout/IconLabelList"/>
    <dgm:cxn modelId="{8C5A14D3-8323-4ADB-87FA-C154D2B3220B}" type="presParOf" srcId="{57D717CD-FF5F-4D4F-A969-638D223D5735}" destId="{4C14AA0E-66F6-42C2-AC6D-FFE77C298743}" srcOrd="0" destOrd="0" presId="urn:microsoft.com/office/officeart/2018/2/layout/IconLabelList"/>
    <dgm:cxn modelId="{9649FC03-F88D-4FCA-8CB4-EDE7451F5D76}" type="presParOf" srcId="{57D717CD-FF5F-4D4F-A969-638D223D5735}" destId="{6B83A064-9C25-4138-8EBD-BB2661581624}" srcOrd="1" destOrd="0" presId="urn:microsoft.com/office/officeart/2018/2/layout/IconLabelList"/>
    <dgm:cxn modelId="{FC83F3F5-DE11-497A-B086-F526B38C9F34}" type="presParOf" srcId="{57D717CD-FF5F-4D4F-A969-638D223D5735}" destId="{3D6D4683-42B6-4C7F-A06D-BBC36886D000}" srcOrd="2" destOrd="0" presId="urn:microsoft.com/office/officeart/2018/2/layout/IconLabelList"/>
    <dgm:cxn modelId="{58F10FAD-932E-492A-898B-DB730F5D4006}" type="presParOf" srcId="{2A97E18B-B851-4BAF-956A-30E04174CD38}" destId="{A65DAB63-FD6C-48BC-BAF7-3451ABFB0A79}" srcOrd="1" destOrd="0" presId="urn:microsoft.com/office/officeart/2018/2/layout/IconLabelList"/>
    <dgm:cxn modelId="{0EA8A27A-D4C9-464E-A5FC-465EB92F0FD6}" type="presParOf" srcId="{2A97E18B-B851-4BAF-956A-30E04174CD38}" destId="{643BDFD0-CF6C-4A6F-B78C-FCEC089DB512}" srcOrd="2" destOrd="0" presId="urn:microsoft.com/office/officeart/2018/2/layout/IconLabelList"/>
    <dgm:cxn modelId="{63C1AAE6-FDCF-4AB6-838E-4A4B382C9E15}" type="presParOf" srcId="{643BDFD0-CF6C-4A6F-B78C-FCEC089DB512}" destId="{20453F40-636F-4BD5-9B39-4BA8DF83A9F6}" srcOrd="0" destOrd="0" presId="urn:microsoft.com/office/officeart/2018/2/layout/IconLabelList"/>
    <dgm:cxn modelId="{5E1E4E88-35B6-4E52-85C6-123F4C92F0B0}" type="presParOf" srcId="{643BDFD0-CF6C-4A6F-B78C-FCEC089DB512}" destId="{3D1C9B43-750B-4875-85C0-4B85A05C1FB2}" srcOrd="1" destOrd="0" presId="urn:microsoft.com/office/officeart/2018/2/layout/IconLabelList"/>
    <dgm:cxn modelId="{8F07DC40-4272-4EFC-91A9-CB90202815EB}" type="presParOf" srcId="{643BDFD0-CF6C-4A6F-B78C-FCEC089DB512}" destId="{2CCF1FEF-A45B-4428-8E66-7C000135FDAD}" srcOrd="2" destOrd="0" presId="urn:microsoft.com/office/officeart/2018/2/layout/IconLabelList"/>
  </dgm:cxnLst>
  <dgm:bg>
    <a:solidFill>
      <a:srgbClr val="E0E4E6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FA662C-D678-443A-AC7A-72905E8E3B4E}">
      <dsp:nvSpPr>
        <dsp:cNvPr id="0" name=""/>
        <dsp:cNvSpPr/>
      </dsp:nvSpPr>
      <dsp:spPr>
        <a:xfrm>
          <a:off x="1463028" y="223460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1E4CBB-AADF-423B-B3E3-008DFE86799C}">
      <dsp:nvSpPr>
        <dsp:cNvPr id="0" name=""/>
        <dsp:cNvSpPr/>
      </dsp:nvSpPr>
      <dsp:spPr>
        <a:xfrm>
          <a:off x="275028" y="2637939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Ik kan na deze les het verschil tussen een ontwikkelingsachterstand en een ontwikkelingsstoornis benoemen</a:t>
          </a:r>
          <a:endParaRPr lang="en-US" sz="1600" kern="1200" dirty="0"/>
        </a:p>
      </dsp:txBody>
      <dsp:txXfrm>
        <a:off x="275028" y="2637939"/>
        <a:ext cx="4320000" cy="720000"/>
      </dsp:txXfrm>
    </dsp:sp>
    <dsp:sp modelId="{F20BBE57-6D1A-441F-BAAB-38BF649BD400}">
      <dsp:nvSpPr>
        <dsp:cNvPr id="0" name=""/>
        <dsp:cNvSpPr/>
      </dsp:nvSpPr>
      <dsp:spPr>
        <a:xfrm>
          <a:off x="6539028" y="223460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94A80D-AE56-4781-8186-48976A7E8F84}">
      <dsp:nvSpPr>
        <dsp:cNvPr id="0" name=""/>
        <dsp:cNvSpPr/>
      </dsp:nvSpPr>
      <dsp:spPr>
        <a:xfrm>
          <a:off x="5351028" y="2637939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Ik kan na deze les drie verschillende soorten stoornissen benoemen</a:t>
          </a:r>
          <a:endParaRPr lang="en-US" sz="1600" kern="1200"/>
        </a:p>
      </dsp:txBody>
      <dsp:txXfrm>
        <a:off x="5351028" y="2637939"/>
        <a:ext cx="432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14AA0E-66F6-42C2-AC6D-FFE77C298743}">
      <dsp:nvSpPr>
        <dsp:cNvPr id="0" name=""/>
        <dsp:cNvSpPr/>
      </dsp:nvSpPr>
      <dsp:spPr>
        <a:xfrm>
          <a:off x="1463028" y="223460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6D4683-42B6-4C7F-A06D-BBC36886D000}">
      <dsp:nvSpPr>
        <dsp:cNvPr id="0" name=""/>
        <dsp:cNvSpPr/>
      </dsp:nvSpPr>
      <dsp:spPr>
        <a:xfrm>
          <a:off x="275028" y="2637939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Opdracht 3 Niet waar?</a:t>
          </a:r>
          <a:endParaRPr lang="en-US" sz="2800" kern="1200" dirty="0"/>
        </a:p>
      </dsp:txBody>
      <dsp:txXfrm>
        <a:off x="275028" y="2637939"/>
        <a:ext cx="4320000" cy="720000"/>
      </dsp:txXfrm>
    </dsp:sp>
    <dsp:sp modelId="{20453F40-636F-4BD5-9B39-4BA8DF83A9F6}">
      <dsp:nvSpPr>
        <dsp:cNvPr id="0" name=""/>
        <dsp:cNvSpPr/>
      </dsp:nvSpPr>
      <dsp:spPr>
        <a:xfrm>
          <a:off x="6539028" y="223460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CF1FEF-A45B-4428-8E66-7C000135FDAD}">
      <dsp:nvSpPr>
        <dsp:cNvPr id="0" name=""/>
        <dsp:cNvSpPr/>
      </dsp:nvSpPr>
      <dsp:spPr>
        <a:xfrm>
          <a:off x="5330076" y="2625238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Nabespreken </a:t>
          </a:r>
          <a:endParaRPr lang="en-US" sz="2800" kern="1200" dirty="0"/>
        </a:p>
      </dsp:txBody>
      <dsp:txXfrm>
        <a:off x="5330076" y="2625238"/>
        <a:ext cx="432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7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754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98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867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605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242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589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67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263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69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9/16/2019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957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5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3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02BFD4-8BD9-4DBD-AE84-4D909604AD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Thema 10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319CE93-DD8B-49D1-8E45-00E3091D80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Achterstanden en stoornissen les 2 </a:t>
            </a:r>
          </a:p>
        </p:txBody>
      </p:sp>
    </p:spTree>
    <p:extLst>
      <p:ext uri="{BB962C8B-B14F-4D97-AF65-F5344CB8AC3E}">
        <p14:creationId xmlns:p14="http://schemas.microsoft.com/office/powerpoint/2010/main" val="377937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3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AE42D3-E775-465C-865A-467BF8104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C5FF83-D225-4A50-B4B5-C07DA6554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Lezen boek Pedagogisch Werk 1 Thema 10.2, 10.3 en 10.7</a:t>
            </a:r>
          </a:p>
        </p:txBody>
      </p:sp>
      <p:sp>
        <p:nvSpPr>
          <p:cNvPr id="4" name="Minteken 3">
            <a:extLst>
              <a:ext uri="{FF2B5EF4-FFF2-40B4-BE49-F238E27FC236}">
                <a16:creationId xmlns:a16="http://schemas.microsoft.com/office/drawing/2014/main" id="{583B7F1C-CEC8-4A57-8FA1-80470CAAAB76}"/>
              </a:ext>
            </a:extLst>
          </p:cNvPr>
          <p:cNvSpPr/>
          <p:nvPr/>
        </p:nvSpPr>
        <p:spPr>
          <a:xfrm>
            <a:off x="-814388" y="1472502"/>
            <a:ext cx="13820775" cy="165164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962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E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FFA4C0-40E0-4091-B871-9BC9CB548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47650"/>
            <a:ext cx="10905066" cy="1485900"/>
          </a:xfrm>
          <a:noFill/>
        </p:spPr>
        <p:txBody>
          <a:bodyPr>
            <a:normAutofit/>
          </a:bodyPr>
          <a:lstStyle/>
          <a:p>
            <a:pPr algn="ctr"/>
            <a:r>
              <a:rPr lang="nl-NL" dirty="0"/>
              <a:t>Doelen van vandaag</a:t>
            </a:r>
          </a:p>
        </p:txBody>
      </p:sp>
      <p:graphicFrame>
        <p:nvGraphicFramePr>
          <p:cNvPr id="22" name="Tijdelijke aanduiding voor inhoud 2">
            <a:extLst>
              <a:ext uri="{FF2B5EF4-FFF2-40B4-BE49-F238E27FC236}">
                <a16:creationId xmlns:a16="http://schemas.microsoft.com/office/drawing/2014/main" id="{9E975BE5-00E3-47DA-8F2D-0CA72F0893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9569535"/>
              </p:ext>
            </p:extLst>
          </p:nvPr>
        </p:nvGraphicFramePr>
        <p:xfrm>
          <a:off x="1122972" y="2286000"/>
          <a:ext cx="9946056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Minteken 16">
            <a:extLst>
              <a:ext uri="{FF2B5EF4-FFF2-40B4-BE49-F238E27FC236}">
                <a16:creationId xmlns:a16="http://schemas.microsoft.com/office/drawing/2014/main" id="{40CE9186-9535-4362-8677-56B2A11F8BC6}"/>
              </a:ext>
            </a:extLst>
          </p:cNvPr>
          <p:cNvSpPr/>
          <p:nvPr/>
        </p:nvSpPr>
        <p:spPr>
          <a:xfrm>
            <a:off x="-814388" y="1187387"/>
            <a:ext cx="13820775" cy="165164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156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3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BFA6B2-A803-4C64-B996-DC0A94AC9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Toetsing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09DCB8-5659-4CCA-B65C-D550D4A26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1775968"/>
            <a:ext cx="10058400" cy="5082032"/>
          </a:xfrm>
        </p:spPr>
        <p:txBody>
          <a:bodyPr>
            <a:normAutofit/>
          </a:bodyPr>
          <a:lstStyle/>
          <a:p>
            <a:r>
              <a:rPr lang="nl-NL" dirty="0"/>
              <a:t>Kennistoets</a:t>
            </a:r>
          </a:p>
          <a:p>
            <a:r>
              <a:rPr lang="nl-NL" dirty="0"/>
              <a:t>Presentatie</a:t>
            </a:r>
          </a:p>
          <a:p>
            <a:pPr lvl="1"/>
            <a:r>
              <a:rPr lang="nl-NL" dirty="0"/>
              <a:t>Viertallen</a:t>
            </a:r>
          </a:p>
          <a:p>
            <a:pPr lvl="1"/>
            <a:r>
              <a:rPr lang="nl-NL" dirty="0"/>
              <a:t>Thema 10 en 11</a:t>
            </a:r>
          </a:p>
          <a:p>
            <a:r>
              <a:rPr lang="nl-NL" dirty="0"/>
              <a:t>Verslag</a:t>
            </a:r>
          </a:p>
          <a:p>
            <a:pPr lvl="1"/>
            <a:r>
              <a:rPr lang="nl-NL" dirty="0"/>
              <a:t>Alles erop en eraan:</a:t>
            </a:r>
          </a:p>
          <a:p>
            <a:pPr lvl="2"/>
            <a:r>
              <a:rPr lang="nl-NL" dirty="0"/>
              <a:t>Voorblad</a:t>
            </a:r>
          </a:p>
          <a:p>
            <a:pPr lvl="2"/>
            <a:r>
              <a:rPr lang="nl-NL" dirty="0"/>
              <a:t>Voorwoord</a:t>
            </a:r>
          </a:p>
          <a:p>
            <a:pPr lvl="2"/>
            <a:r>
              <a:rPr lang="nl-NL" dirty="0"/>
              <a:t>Inhoudsopgave</a:t>
            </a:r>
          </a:p>
          <a:p>
            <a:pPr lvl="2"/>
            <a:r>
              <a:rPr lang="nl-NL" dirty="0"/>
              <a:t>Inleiding</a:t>
            </a:r>
          </a:p>
          <a:p>
            <a:pPr lvl="2"/>
            <a:r>
              <a:rPr lang="nl-NL" dirty="0"/>
              <a:t>Theorie + begeleiding</a:t>
            </a:r>
          </a:p>
          <a:p>
            <a:pPr lvl="2"/>
            <a:r>
              <a:rPr lang="nl-NL" dirty="0"/>
              <a:t>Taakverdeling</a:t>
            </a:r>
          </a:p>
          <a:p>
            <a:pPr lvl="2"/>
            <a:r>
              <a:rPr lang="nl-NL" dirty="0"/>
              <a:t>Nawoord</a:t>
            </a:r>
          </a:p>
          <a:p>
            <a:pPr lvl="2"/>
            <a:r>
              <a:rPr lang="nl-NL" dirty="0"/>
              <a:t>Bronvermelding </a:t>
            </a:r>
          </a:p>
          <a:p>
            <a:pPr lvl="2"/>
            <a:r>
              <a:rPr lang="nl-NL" dirty="0"/>
              <a:t>Paginanummering</a:t>
            </a:r>
          </a:p>
          <a:p>
            <a:pPr lvl="1"/>
            <a:endParaRPr lang="nl-NL" dirty="0"/>
          </a:p>
        </p:txBody>
      </p:sp>
      <p:sp>
        <p:nvSpPr>
          <p:cNvPr id="4" name="Minteken 3">
            <a:extLst>
              <a:ext uri="{FF2B5EF4-FFF2-40B4-BE49-F238E27FC236}">
                <a16:creationId xmlns:a16="http://schemas.microsoft.com/office/drawing/2014/main" id="{22CA03B6-3A53-4386-8870-9C3D3137A3A0}"/>
              </a:ext>
            </a:extLst>
          </p:cNvPr>
          <p:cNvSpPr/>
          <p:nvPr/>
        </p:nvSpPr>
        <p:spPr>
          <a:xfrm>
            <a:off x="-715010" y="1472502"/>
            <a:ext cx="13820775" cy="165164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855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E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FFFCCB-BE26-4AF9-B49E-12EAB08AF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47650"/>
            <a:ext cx="10905066" cy="1485900"/>
          </a:xfrm>
          <a:noFill/>
        </p:spPr>
        <p:txBody>
          <a:bodyPr>
            <a:normAutofit/>
          </a:bodyPr>
          <a:lstStyle/>
          <a:p>
            <a:pPr algn="ctr"/>
            <a:r>
              <a:rPr lang="nl-NL" dirty="0"/>
              <a:t>Aan de slag</a:t>
            </a:r>
          </a:p>
        </p:txBody>
      </p:sp>
      <p:graphicFrame>
        <p:nvGraphicFramePr>
          <p:cNvPr id="6" name="Tijdelijke aanduiding voor inhoud 2">
            <a:extLst>
              <a:ext uri="{FF2B5EF4-FFF2-40B4-BE49-F238E27FC236}">
                <a16:creationId xmlns:a16="http://schemas.microsoft.com/office/drawing/2014/main" id="{F856F6C4-2F18-44AC-B5EA-E6D56D845F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2419325"/>
              </p:ext>
            </p:extLst>
          </p:nvPr>
        </p:nvGraphicFramePr>
        <p:xfrm>
          <a:off x="1122972" y="2286000"/>
          <a:ext cx="9946056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Minteken 14">
            <a:extLst>
              <a:ext uri="{FF2B5EF4-FFF2-40B4-BE49-F238E27FC236}">
                <a16:creationId xmlns:a16="http://schemas.microsoft.com/office/drawing/2014/main" id="{F0E2540E-6E59-4B24-BA9D-800599BD62A7}"/>
              </a:ext>
            </a:extLst>
          </p:cNvPr>
          <p:cNvSpPr/>
          <p:nvPr/>
        </p:nvSpPr>
        <p:spPr>
          <a:xfrm>
            <a:off x="-674370" y="1177862"/>
            <a:ext cx="13820775" cy="165164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044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E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A46141-BB98-4A2E-A798-C029043B8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/>
          <a:lstStyle/>
          <a:p>
            <a:r>
              <a:rPr lang="nl-NL" dirty="0"/>
              <a:t>10.1 Ontwikkelingsachterstand en -stoornis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E2715F-CD05-4B50-8298-DE8763673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2400" b="1" dirty="0"/>
          </a:p>
          <a:p>
            <a:r>
              <a:rPr lang="nl-NL" b="1" dirty="0"/>
              <a:t>Ontwikkelingsachterstand </a:t>
            </a:r>
          </a:p>
          <a:p>
            <a:pPr marL="0" indent="0">
              <a:buNone/>
            </a:pPr>
            <a:r>
              <a:rPr lang="nl-NL" dirty="0"/>
              <a:t>  Ontwikkeling van mijlpalen verloopt trager op een of meerdere gebieden</a:t>
            </a:r>
          </a:p>
          <a:p>
            <a:endParaRPr lang="nl-NL" dirty="0"/>
          </a:p>
          <a:p>
            <a:r>
              <a:rPr lang="nl-NL" b="1" dirty="0"/>
              <a:t>Ontwikkelingsstoornis </a:t>
            </a:r>
          </a:p>
          <a:p>
            <a:pPr marL="0" indent="0">
              <a:buNone/>
            </a:pPr>
            <a:r>
              <a:rPr lang="nl-NL" dirty="0"/>
              <a:t>   Lichamelijk of psychische aandoening waardoor de ontwikkeling anders verloopt </a:t>
            </a:r>
          </a:p>
        </p:txBody>
      </p:sp>
      <p:sp>
        <p:nvSpPr>
          <p:cNvPr id="7" name="Minteken 6">
            <a:extLst>
              <a:ext uri="{FF2B5EF4-FFF2-40B4-BE49-F238E27FC236}">
                <a16:creationId xmlns:a16="http://schemas.microsoft.com/office/drawing/2014/main" id="{148565AA-8C6E-4F82-988D-DC3EB785421A}"/>
              </a:ext>
            </a:extLst>
          </p:cNvPr>
          <p:cNvSpPr/>
          <p:nvPr/>
        </p:nvSpPr>
        <p:spPr>
          <a:xfrm>
            <a:off x="-814388" y="1859946"/>
            <a:ext cx="13820775" cy="165164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20529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E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3245AB-7C3C-4D41-8138-7FADBCA27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10.4 ontwikkelingsstoornissen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A2A38A2-6FAF-4526-BD48-457A08657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251960"/>
          </a:xfrm>
          <a:solidFill>
            <a:srgbClr val="E0E4E6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Pervasieve ontwikkelingsstoornissen (PDD) </a:t>
            </a:r>
          </a:p>
          <a:p>
            <a:pPr marL="0" indent="0">
              <a:buNone/>
            </a:pPr>
            <a:r>
              <a:rPr lang="nl-NL" dirty="0"/>
              <a:t>Ontwikkeling wordt op een of meerdere gebieden verstoord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b="1" dirty="0"/>
              <a:t>Autisme spectrum stoornis (ASS)</a:t>
            </a:r>
          </a:p>
          <a:p>
            <a:pPr marL="0" indent="0">
              <a:buNone/>
            </a:pPr>
            <a:r>
              <a:rPr lang="nl-NL" dirty="0"/>
              <a:t>    Verzamelnaam voor klassiek autisme, PDD-NOS en Asperger</a:t>
            </a:r>
          </a:p>
          <a:p>
            <a:r>
              <a:rPr lang="nl-NL" b="1" dirty="0" err="1"/>
              <a:t>Pervasive</a:t>
            </a:r>
            <a:r>
              <a:rPr lang="nl-NL" b="1" dirty="0"/>
              <a:t> </a:t>
            </a:r>
            <a:r>
              <a:rPr lang="nl-NL" b="1" dirty="0" err="1"/>
              <a:t>Developmental</a:t>
            </a:r>
            <a:r>
              <a:rPr lang="nl-NL" b="1" dirty="0"/>
              <a:t> Disorder </a:t>
            </a:r>
            <a:r>
              <a:rPr lang="nl-NL" b="1" dirty="0" err="1"/>
              <a:t>Not</a:t>
            </a:r>
            <a:r>
              <a:rPr lang="nl-NL" b="1" dirty="0"/>
              <a:t> </a:t>
            </a:r>
            <a:r>
              <a:rPr lang="nl-NL" b="1" dirty="0" err="1"/>
              <a:t>Otherwise</a:t>
            </a:r>
            <a:r>
              <a:rPr lang="nl-NL" b="1" dirty="0"/>
              <a:t> </a:t>
            </a:r>
            <a:r>
              <a:rPr lang="nl-NL" b="1" dirty="0" err="1"/>
              <a:t>Specified</a:t>
            </a:r>
            <a:r>
              <a:rPr lang="nl-NL" b="1" dirty="0"/>
              <a:t> (PDD-NOS)</a:t>
            </a:r>
          </a:p>
          <a:p>
            <a:pPr marL="0" indent="0">
              <a:buNone/>
            </a:pPr>
            <a:r>
              <a:rPr lang="nl-NL" b="1" dirty="0"/>
              <a:t>   </a:t>
            </a:r>
            <a:r>
              <a:rPr lang="nl-NL" dirty="0"/>
              <a:t>Problemen met sociale interactie, communicatie en fantasie</a:t>
            </a:r>
            <a:endParaRPr lang="nl-NL" b="1" dirty="0"/>
          </a:p>
          <a:p>
            <a:r>
              <a:rPr lang="nl-NL" b="1" dirty="0"/>
              <a:t>Syndroom van Asperger</a:t>
            </a:r>
          </a:p>
          <a:p>
            <a:pPr marL="0" indent="0">
              <a:buNone/>
            </a:pPr>
            <a:r>
              <a:rPr lang="nl-NL" dirty="0"/>
              <a:t>   Beperkt in sociale interacties met anderen, beperkt repertoire aan interesses en activiteiten</a:t>
            </a:r>
          </a:p>
        </p:txBody>
      </p:sp>
      <p:sp>
        <p:nvSpPr>
          <p:cNvPr id="4" name="Minteken 3">
            <a:extLst>
              <a:ext uri="{FF2B5EF4-FFF2-40B4-BE49-F238E27FC236}">
                <a16:creationId xmlns:a16="http://schemas.microsoft.com/office/drawing/2014/main" id="{495EB402-872D-4DA5-8C58-D54DB4BF0555}"/>
              </a:ext>
            </a:extLst>
          </p:cNvPr>
          <p:cNvSpPr/>
          <p:nvPr/>
        </p:nvSpPr>
        <p:spPr>
          <a:xfrm>
            <a:off x="-814388" y="1492187"/>
            <a:ext cx="13820775" cy="165164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37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E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5E111A-81BC-4DCA-8AB1-2B2AAF94C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10.5 Motorische en leerstoornissen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A9AED7-378C-4C7A-A7EB-CAC90E767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1981200"/>
            <a:ext cx="10538967" cy="4592320"/>
          </a:xfrm>
        </p:spPr>
        <p:txBody>
          <a:bodyPr>
            <a:normAutofit/>
          </a:bodyPr>
          <a:lstStyle/>
          <a:p>
            <a:r>
              <a:rPr lang="nl-NL" b="1" dirty="0"/>
              <a:t>Motorische stoornissen </a:t>
            </a:r>
          </a:p>
          <a:p>
            <a:pPr lvl="1"/>
            <a:r>
              <a:rPr lang="nl-NL" dirty="0"/>
              <a:t>Problemen in de motoriek (bijvoorbeeld aansturen van ledematen)</a:t>
            </a:r>
          </a:p>
          <a:p>
            <a:pPr lvl="1"/>
            <a:r>
              <a:rPr lang="nl-NL" dirty="0"/>
              <a:t>Schrijf- en concentratieproblemen</a:t>
            </a:r>
          </a:p>
          <a:p>
            <a:pPr lvl="1"/>
            <a:r>
              <a:rPr lang="nl-NL" dirty="0"/>
              <a:t>Voorbeeld: </a:t>
            </a:r>
            <a:r>
              <a:rPr lang="nl-NL" b="1" dirty="0" err="1"/>
              <a:t>Developmental</a:t>
            </a:r>
            <a:r>
              <a:rPr lang="nl-NL" b="1" dirty="0"/>
              <a:t> </a:t>
            </a:r>
            <a:r>
              <a:rPr lang="nl-NL" b="1" dirty="0" err="1"/>
              <a:t>Coordination</a:t>
            </a:r>
            <a:r>
              <a:rPr lang="nl-NL" b="1" dirty="0"/>
              <a:t> Disorder (NCD) </a:t>
            </a:r>
            <a:r>
              <a:rPr lang="nl-NL" dirty="0">
                <a:sym typeface="Wingdings" panose="05000000000000000000" pitchFamily="2" charset="2"/>
              </a:rPr>
              <a:t> Coördinatieproblemen, lage spierspanning en bewegingsonrust</a:t>
            </a:r>
          </a:p>
          <a:p>
            <a:pPr lvl="1"/>
            <a:endParaRPr lang="nl-NL" dirty="0"/>
          </a:p>
          <a:p>
            <a:r>
              <a:rPr lang="nl-NL" b="1" dirty="0"/>
              <a:t>  Leerstoornissen</a:t>
            </a:r>
          </a:p>
          <a:p>
            <a:pPr lvl="1"/>
            <a:r>
              <a:rPr lang="nl-NL" dirty="0"/>
              <a:t>Problemen met het verwerven, onthouden of toepassen van bepaalde vaardigheden of informatie</a:t>
            </a:r>
          </a:p>
          <a:p>
            <a:pPr lvl="1"/>
            <a:r>
              <a:rPr lang="nl-NL" dirty="0"/>
              <a:t>Aandacht er niet bij kunnen houden, slecht geheugen hebben of moeilijk logisch kunnen denken</a:t>
            </a:r>
          </a:p>
          <a:p>
            <a:pPr lvl="1"/>
            <a:r>
              <a:rPr lang="nl-NL" dirty="0"/>
              <a:t>Normale intelligentie</a:t>
            </a:r>
          </a:p>
          <a:p>
            <a:pPr lvl="1"/>
            <a:r>
              <a:rPr lang="nl-NL" dirty="0"/>
              <a:t>Voorbeeld:  </a:t>
            </a:r>
            <a:r>
              <a:rPr lang="nl-NL" b="1" dirty="0"/>
              <a:t>Non-</a:t>
            </a:r>
            <a:r>
              <a:rPr lang="nl-NL" b="1" dirty="0" err="1"/>
              <a:t>verbal</a:t>
            </a:r>
            <a:r>
              <a:rPr lang="nl-NL" b="1" dirty="0"/>
              <a:t> Learning Disorder (NLD)</a:t>
            </a:r>
            <a:r>
              <a:rPr lang="nl-NL" dirty="0"/>
              <a:t> </a:t>
            </a:r>
            <a:r>
              <a:rPr lang="nl-NL" dirty="0">
                <a:sym typeface="Wingdings" panose="05000000000000000000" pitchFamily="2" charset="2"/>
              </a:rPr>
              <a:t> Moeite bij het verwerken van zintuiglijke prikkels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Minteken 3">
            <a:extLst>
              <a:ext uri="{FF2B5EF4-FFF2-40B4-BE49-F238E27FC236}">
                <a16:creationId xmlns:a16="http://schemas.microsoft.com/office/drawing/2014/main" id="{FCADE735-A2A0-43CF-BB1E-61A94559A417}"/>
              </a:ext>
            </a:extLst>
          </p:cNvPr>
          <p:cNvSpPr/>
          <p:nvPr/>
        </p:nvSpPr>
        <p:spPr>
          <a:xfrm>
            <a:off x="-814388" y="1482662"/>
            <a:ext cx="13820775" cy="165164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670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E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3BDE7E-6DC0-4917-8391-295E26497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10.6 </a:t>
            </a:r>
            <a:r>
              <a:rPr lang="nl-NL" dirty="0" err="1"/>
              <a:t>Aandachtsstoornissen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ED64CBD-55DB-4217-8C93-4C103302A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3" y="1940560"/>
            <a:ext cx="9991102" cy="4541520"/>
          </a:xfrm>
        </p:spPr>
        <p:txBody>
          <a:bodyPr>
            <a:normAutofit/>
          </a:bodyPr>
          <a:lstStyle/>
          <a:p>
            <a:r>
              <a:rPr lang="nl-NL" b="1" dirty="0"/>
              <a:t>Attention Deficit </a:t>
            </a:r>
            <a:r>
              <a:rPr lang="nl-NL" b="1" dirty="0" err="1"/>
              <a:t>Hyperactivity</a:t>
            </a:r>
            <a:r>
              <a:rPr lang="nl-NL" b="1" dirty="0"/>
              <a:t> Disorder (ADHD) </a:t>
            </a:r>
            <a:r>
              <a:rPr lang="nl-NL" b="1" dirty="0">
                <a:sym typeface="Wingdings" panose="05000000000000000000" pitchFamily="2" charset="2"/>
              </a:rPr>
              <a:t> Alle Dagen Heel Druk</a:t>
            </a:r>
            <a:endParaRPr lang="nl-NL" b="1" dirty="0"/>
          </a:p>
          <a:p>
            <a:pPr marL="0" indent="0">
              <a:buNone/>
            </a:pPr>
            <a:r>
              <a:rPr lang="nl-NL" b="1" dirty="0"/>
              <a:t>   </a:t>
            </a:r>
            <a:r>
              <a:rPr lang="nl-NL" dirty="0" err="1"/>
              <a:t>Aandachtsstoornis</a:t>
            </a:r>
            <a:r>
              <a:rPr lang="nl-NL" dirty="0"/>
              <a:t> in combinatie met hyperactiviteit</a:t>
            </a:r>
          </a:p>
          <a:p>
            <a:pPr lvl="1"/>
            <a:r>
              <a:rPr lang="nl-NL" dirty="0"/>
              <a:t>Actief, onrustig en moeite met concentreren</a:t>
            </a:r>
          </a:p>
          <a:p>
            <a:r>
              <a:rPr lang="nl-NL" b="1" dirty="0"/>
              <a:t>Attention Deficit Disorder (ADD) </a:t>
            </a:r>
            <a:r>
              <a:rPr lang="nl-NL" b="1" dirty="0">
                <a:sym typeface="Wingdings" panose="05000000000000000000" pitchFamily="2" charset="2"/>
              </a:rPr>
              <a:t> Alle Dagen Dromerig</a:t>
            </a:r>
            <a:endParaRPr lang="nl-NL" b="1" dirty="0"/>
          </a:p>
          <a:p>
            <a:pPr marL="0" indent="0">
              <a:buNone/>
            </a:pPr>
            <a:r>
              <a:rPr lang="nl-NL" dirty="0"/>
              <a:t>   Concentratiestoornis zonder </a:t>
            </a:r>
            <a:r>
              <a:rPr lang="nl-NL" dirty="0" err="1"/>
              <a:t>hyperactiviteitsproblemen</a:t>
            </a:r>
            <a:endParaRPr lang="nl-NL" dirty="0"/>
          </a:p>
          <a:p>
            <a:pPr lvl="1"/>
            <a:r>
              <a:rPr lang="nl-NL" dirty="0"/>
              <a:t>Vertraagde informatieverwerking</a:t>
            </a:r>
          </a:p>
          <a:p>
            <a:r>
              <a:rPr lang="nl-NL" b="1" dirty="0" err="1"/>
              <a:t>Hyperactivity</a:t>
            </a:r>
            <a:r>
              <a:rPr lang="nl-NL" b="1" dirty="0"/>
              <a:t> Disorder (HD)</a:t>
            </a:r>
          </a:p>
          <a:p>
            <a:pPr marL="0" indent="0">
              <a:buNone/>
            </a:pPr>
            <a:r>
              <a:rPr lang="nl-NL" b="1" dirty="0"/>
              <a:t>   </a:t>
            </a:r>
            <a:r>
              <a:rPr lang="nl-NL" dirty="0"/>
              <a:t>Stoornis met alleen hyperactiviteit en impulsiviteit (geen sprake van aandachtsproblemen)</a:t>
            </a:r>
          </a:p>
          <a:p>
            <a:pPr lvl="1"/>
            <a:r>
              <a:rPr lang="nl-NL" dirty="0"/>
              <a:t>Last van oncontroleerbare woede-, angst- of huiluitbarstingen</a:t>
            </a:r>
          </a:p>
          <a:p>
            <a:pPr marL="0" indent="0">
              <a:buNone/>
            </a:pPr>
            <a:r>
              <a:rPr lang="nl-NL" dirty="0"/>
              <a:t>    </a:t>
            </a:r>
          </a:p>
        </p:txBody>
      </p:sp>
      <p:sp>
        <p:nvSpPr>
          <p:cNvPr id="4" name="Minteken 3">
            <a:extLst>
              <a:ext uri="{FF2B5EF4-FFF2-40B4-BE49-F238E27FC236}">
                <a16:creationId xmlns:a16="http://schemas.microsoft.com/office/drawing/2014/main" id="{FD1A370E-9A76-4584-82E4-DE1213B2FB92}"/>
              </a:ext>
            </a:extLst>
          </p:cNvPr>
          <p:cNvSpPr/>
          <p:nvPr/>
        </p:nvSpPr>
        <p:spPr>
          <a:xfrm>
            <a:off x="-814388" y="1492187"/>
            <a:ext cx="13820775" cy="165164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89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E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51DCD0-3D3E-48CB-93FF-524002159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SamenvatTing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A00B2F-37F2-44AC-855F-86C123911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1961896"/>
            <a:ext cx="10803128" cy="4012184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nl-NL" b="1" dirty="0"/>
              <a:t>Verschil ontwikkelingsachterstand en ontwikkelingsstoornis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l-NL" dirty="0"/>
              <a:t>Ontwikkelingsachterstand </a:t>
            </a:r>
            <a:r>
              <a:rPr lang="nl-NL" dirty="0">
                <a:sym typeface="Wingdings" panose="05000000000000000000" pitchFamily="2" charset="2"/>
              </a:rPr>
              <a:t> on</a:t>
            </a:r>
            <a:r>
              <a:rPr lang="nl-NL" dirty="0"/>
              <a:t>twikkeling verloopt trager op een of meerdere gebieden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l-NL" dirty="0"/>
              <a:t>Ontwikkelingsstoornis </a:t>
            </a:r>
            <a:r>
              <a:rPr lang="nl-NL" dirty="0">
                <a:sym typeface="Wingdings" panose="05000000000000000000" pitchFamily="2" charset="2"/>
              </a:rPr>
              <a:t> l</a:t>
            </a:r>
            <a:r>
              <a:rPr lang="nl-NL" dirty="0"/>
              <a:t>ichamelijk of psychische aandoening waardoor ontwikkeling anders verloopt</a:t>
            </a:r>
          </a:p>
          <a:p>
            <a:pPr marL="0" indent="0">
              <a:lnSpc>
                <a:spcPct val="110000"/>
              </a:lnSpc>
              <a:buNone/>
            </a:pPr>
            <a:endParaRPr lang="nl-NL" dirty="0"/>
          </a:p>
          <a:p>
            <a:r>
              <a:rPr lang="nl-NL" b="1" dirty="0"/>
              <a:t>Drie verschillende soorten stoornissen</a:t>
            </a:r>
          </a:p>
          <a:p>
            <a:pPr marL="457200" indent="-457200">
              <a:lnSpc>
                <a:spcPct val="110000"/>
              </a:lnSpc>
              <a:buAutoNum type="arabicPeriod"/>
            </a:pPr>
            <a:r>
              <a:rPr lang="nl-NL" dirty="0"/>
              <a:t>Ontwikkelingsstoornissen (ASS, PDD-NOS,  Asperger)</a:t>
            </a:r>
          </a:p>
          <a:p>
            <a:pPr marL="457200" indent="-457200">
              <a:lnSpc>
                <a:spcPct val="110000"/>
              </a:lnSpc>
              <a:buAutoNum type="arabicPeriod"/>
            </a:pPr>
            <a:r>
              <a:rPr lang="nl-NL" dirty="0"/>
              <a:t>Motorische en leerstoornissen (NLD en DCD)</a:t>
            </a:r>
          </a:p>
          <a:p>
            <a:pPr marL="457200" indent="-457200">
              <a:lnSpc>
                <a:spcPct val="110000"/>
              </a:lnSpc>
              <a:buAutoNum type="arabicPeriod"/>
            </a:pPr>
            <a:r>
              <a:rPr lang="nl-NL" dirty="0" err="1"/>
              <a:t>Aandachtsstoornissen</a:t>
            </a:r>
            <a:r>
              <a:rPr lang="nl-NL" dirty="0"/>
              <a:t> (ADHD,  ADD en HD)</a:t>
            </a:r>
          </a:p>
          <a:p>
            <a:pPr marL="0" indent="0">
              <a:lnSpc>
                <a:spcPct val="110000"/>
              </a:lnSpc>
              <a:buNone/>
            </a:pPr>
            <a:endParaRPr lang="nl-NL" dirty="0"/>
          </a:p>
          <a:p>
            <a:pPr lvl="2">
              <a:lnSpc>
                <a:spcPct val="110000"/>
              </a:lnSpc>
            </a:pPr>
            <a:endParaRPr lang="nl-NL" b="1" dirty="0"/>
          </a:p>
          <a:p>
            <a:pPr>
              <a:lnSpc>
                <a:spcPct val="110000"/>
              </a:lnSpc>
            </a:pPr>
            <a:endParaRPr lang="nl-NL" b="1" dirty="0"/>
          </a:p>
          <a:p>
            <a:pPr>
              <a:lnSpc>
                <a:spcPct val="110000"/>
              </a:lnSpc>
            </a:pPr>
            <a:endParaRPr lang="nl-NL" b="1" dirty="0"/>
          </a:p>
          <a:p>
            <a:pPr marL="0" indent="0">
              <a:lnSpc>
                <a:spcPct val="110000"/>
              </a:lnSpc>
              <a:buNone/>
            </a:pPr>
            <a:endParaRPr lang="nl-NL" dirty="0"/>
          </a:p>
        </p:txBody>
      </p:sp>
      <p:sp>
        <p:nvSpPr>
          <p:cNvPr id="28" name="Minteken 27">
            <a:extLst>
              <a:ext uri="{FF2B5EF4-FFF2-40B4-BE49-F238E27FC236}">
                <a16:creationId xmlns:a16="http://schemas.microsoft.com/office/drawing/2014/main" id="{2E83333C-2492-4B66-982C-EF4972422837}"/>
              </a:ext>
            </a:extLst>
          </p:cNvPr>
          <p:cNvSpPr/>
          <p:nvPr/>
        </p:nvSpPr>
        <p:spPr>
          <a:xfrm>
            <a:off x="-814388" y="1482662"/>
            <a:ext cx="13820775" cy="165164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1821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Hout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out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ut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TM03090434[[fn=Type hout]]</Template>
  <TotalTime>197</TotalTime>
  <Words>378</Words>
  <Application>Microsoft Office PowerPoint</Application>
  <PresentationFormat>Breedbeeld</PresentationFormat>
  <Paragraphs>77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Rockwell</vt:lpstr>
      <vt:lpstr>Rockwell Condensed</vt:lpstr>
      <vt:lpstr>Wingdings</vt:lpstr>
      <vt:lpstr>Houttype</vt:lpstr>
      <vt:lpstr>Thema 10 </vt:lpstr>
      <vt:lpstr>Doelen van vandaag</vt:lpstr>
      <vt:lpstr>Toetsing</vt:lpstr>
      <vt:lpstr>Aan de slag</vt:lpstr>
      <vt:lpstr>10.1 Ontwikkelingsachterstand en -stoornis</vt:lpstr>
      <vt:lpstr>10.4 ontwikkelingsstoornissen</vt:lpstr>
      <vt:lpstr>10.5 Motorische en leerstoornissen</vt:lpstr>
      <vt:lpstr>10.6 Aandachtsstoornissen </vt:lpstr>
      <vt:lpstr>SamenvatTing</vt:lpstr>
      <vt:lpstr>Huiswerk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 10</dc:title>
  <dc:creator>Myrthe Langeveld</dc:creator>
  <cp:lastModifiedBy>Myrthe Langeveld</cp:lastModifiedBy>
  <cp:revision>9</cp:revision>
  <dcterms:created xsi:type="dcterms:W3CDTF">2019-09-13T13:15:34Z</dcterms:created>
  <dcterms:modified xsi:type="dcterms:W3CDTF">2019-09-16T14:14:54Z</dcterms:modified>
</cp:coreProperties>
</file>